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8"/>
  </p:notesMasterIdLst>
  <p:sldIdLst>
    <p:sldId id="256" r:id="rId2"/>
    <p:sldId id="293" r:id="rId3"/>
    <p:sldId id="282" r:id="rId4"/>
    <p:sldId id="280" r:id="rId5"/>
    <p:sldId id="281" r:id="rId6"/>
    <p:sldId id="294" r:id="rId7"/>
    <p:sldId id="295" r:id="rId8"/>
    <p:sldId id="277" r:id="rId9"/>
    <p:sldId id="279" r:id="rId10"/>
    <p:sldId id="315" r:id="rId11"/>
    <p:sldId id="269" r:id="rId12"/>
    <p:sldId id="270" r:id="rId13"/>
    <p:sldId id="271" r:id="rId14"/>
    <p:sldId id="278" r:id="rId15"/>
    <p:sldId id="274" r:id="rId16"/>
    <p:sldId id="283" r:id="rId17"/>
    <p:sldId id="296" r:id="rId18"/>
    <p:sldId id="317" r:id="rId19"/>
    <p:sldId id="297" r:id="rId20"/>
    <p:sldId id="298" r:id="rId21"/>
    <p:sldId id="272" r:id="rId22"/>
    <p:sldId id="273" r:id="rId23"/>
    <p:sldId id="313" r:id="rId24"/>
    <p:sldId id="314" r:id="rId25"/>
    <p:sldId id="319" r:id="rId26"/>
    <p:sldId id="318" r:id="rId27"/>
    <p:sldId id="320" r:id="rId28"/>
    <p:sldId id="321" r:id="rId29"/>
    <p:sldId id="322" r:id="rId30"/>
    <p:sldId id="323" r:id="rId31"/>
    <p:sldId id="324" r:id="rId32"/>
    <p:sldId id="325" r:id="rId33"/>
    <p:sldId id="287" r:id="rId34"/>
    <p:sldId id="290" r:id="rId35"/>
    <p:sldId id="311" r:id="rId36"/>
    <p:sldId id="312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>
        <p:scale>
          <a:sx n="75" d="100"/>
          <a:sy n="75" d="100"/>
        </p:scale>
        <p:origin x="-124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5D8B2-1FFD-457C-9EEE-DCAA44781C66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1A967-CE2A-402E-90DF-17871C0186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592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4" name="Google Shape;4754;g80cb239799_2_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5" name="Google Shape;4755;g80cb239799_2_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4143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AF1D-106C-4092-B8D3-A796E7E3C863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61AE-CDE4-41CE-9B11-906F732E16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AF1D-106C-4092-B8D3-A796E7E3C863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61AE-CDE4-41CE-9B11-906F732E16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AF1D-106C-4092-B8D3-A796E7E3C863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61AE-CDE4-41CE-9B11-906F732E16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3AB8BC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608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3AB8BC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8"/>
          <p:cNvSpPr/>
          <p:nvPr/>
        </p:nvSpPr>
        <p:spPr>
          <a:xfrm rot="7715609">
            <a:off x="-1181348" y="-1018515"/>
            <a:ext cx="3183760" cy="2387820"/>
          </a:xfrm>
          <a:prstGeom prst="blockArc">
            <a:avLst>
              <a:gd name="adj1" fmla="val 11751713"/>
              <a:gd name="adj2" fmla="val 837016"/>
              <a:gd name="adj3" fmla="val 9209"/>
            </a:avLst>
          </a:prstGeom>
          <a:solidFill>
            <a:srgbClr val="00EA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8"/>
          <p:cNvSpPr/>
          <p:nvPr/>
        </p:nvSpPr>
        <p:spPr>
          <a:xfrm>
            <a:off x="7517550" y="4931533"/>
            <a:ext cx="3133200" cy="4177600"/>
          </a:xfrm>
          <a:prstGeom prst="donut">
            <a:avLst>
              <a:gd name="adj" fmla="val 8720"/>
            </a:avLst>
          </a:prstGeom>
          <a:solidFill>
            <a:srgbClr val="FFD0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8"/>
          <p:cNvSpPr/>
          <p:nvPr/>
        </p:nvSpPr>
        <p:spPr>
          <a:xfrm rot="10800000">
            <a:off x="708000" y="533000"/>
            <a:ext cx="7728000" cy="5792000"/>
          </a:xfrm>
          <a:prstGeom prst="round1Rect">
            <a:avLst>
              <a:gd name="adj" fmla="val 16667"/>
            </a:avLst>
          </a:prstGeom>
          <a:solidFill>
            <a:srgbClr val="E6F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8"/>
          <p:cNvSpPr txBox="1"/>
          <p:nvPr/>
        </p:nvSpPr>
        <p:spPr>
          <a:xfrm>
            <a:off x="1094125" y="1890067"/>
            <a:ext cx="4959600" cy="14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27316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p18"/>
          <p:cNvSpPr txBox="1">
            <a:spLocks noGrp="1"/>
          </p:cNvSpPr>
          <p:nvPr>
            <p:ph type="title"/>
          </p:nvPr>
        </p:nvSpPr>
        <p:spPr>
          <a:xfrm>
            <a:off x="1094125" y="745233"/>
            <a:ext cx="6830100" cy="25784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33333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58" name="Google Shape;158;p18"/>
          <p:cNvSpPr txBox="1">
            <a:spLocks noGrp="1"/>
          </p:cNvSpPr>
          <p:nvPr>
            <p:ph type="subTitle" idx="1"/>
          </p:nvPr>
        </p:nvSpPr>
        <p:spPr>
          <a:xfrm>
            <a:off x="1094125" y="3343035"/>
            <a:ext cx="6830099" cy="18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33333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 dirty="0"/>
          </a:p>
        </p:txBody>
      </p:sp>
      <p:sp>
        <p:nvSpPr>
          <p:cNvPr id="159" name="Google Shape;159;p18"/>
          <p:cNvSpPr/>
          <p:nvPr/>
        </p:nvSpPr>
        <p:spPr>
          <a:xfrm rot="-3224087" flipH="1">
            <a:off x="7306470" y="1302971"/>
            <a:ext cx="2274127" cy="1705595"/>
          </a:xfrm>
          <a:prstGeom prst="blockArc">
            <a:avLst>
              <a:gd name="adj1" fmla="val 13003178"/>
              <a:gd name="adj2" fmla="val 2121832"/>
              <a:gd name="adj3" fmla="val 25028"/>
            </a:avLst>
          </a:prstGeom>
          <a:solidFill>
            <a:srgbClr val="00EA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1396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AF1D-106C-4092-B8D3-A796E7E3C863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61AE-CDE4-41CE-9B11-906F732E16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AF1D-106C-4092-B8D3-A796E7E3C863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61AE-CDE4-41CE-9B11-906F732E16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AF1D-106C-4092-B8D3-A796E7E3C863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61AE-CDE4-41CE-9B11-906F732E169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AF1D-106C-4092-B8D3-A796E7E3C863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61AE-CDE4-41CE-9B11-906F732E16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AF1D-106C-4092-B8D3-A796E7E3C863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61AE-CDE4-41CE-9B11-906F732E16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AF1D-106C-4092-B8D3-A796E7E3C863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61AE-CDE4-41CE-9B11-906F732E16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AF1D-106C-4092-B8D3-A796E7E3C863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3261AE-CDE4-41CE-9B11-906F732E16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AF1D-106C-4092-B8D3-A796E7E3C863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61AE-CDE4-41CE-9B11-906F732E16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A43AF1D-106C-4092-B8D3-A796E7E3C863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B3261AE-CDE4-41CE-9B11-906F732E169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7" r:id="rId12"/>
    <p:sldLayoutId id="2147483758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www.shevko.lepshy.by/obo-mne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pedportal.by/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hyperlink" Target="https://uchportal.by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sobr.su/public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hyperlink" Target="https://iisi.science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sciencen.org/konferencii/grafik-konferencij/" TargetMode="External"/><Relationship Id="rId5" Type="http://schemas.openxmlformats.org/officeDocument/2006/relationships/image" Target="../media/image61.png"/><Relationship Id="rId4" Type="http://schemas.openxmlformats.org/officeDocument/2006/relationships/hyperlink" Target="https://www.academy.edu.by/index.php/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hyperlink" Target="https://www.mogileviro.by/?page_id=27" TargetMode="External"/><Relationship Id="rId7" Type="http://schemas.openxmlformats.org/officeDocument/2006/relationships/hyperlink" Target="https://nshuos.ru/shamovskie-chteniya/materialy-shamovskikh-chteniy-2022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hyperlink" Target="http://mgiro.minsk.edu.by/ru/main.aspx?guid=2601" TargetMode="Externa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hyperlink" Target="http://konferenc.mspu.by/index.php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konf.msu.by/" TargetMode="External"/><Relationship Id="rId5" Type="http://schemas.openxmlformats.org/officeDocument/2006/relationships/image" Target="../media/image68.png"/><Relationship Id="rId4" Type="http://schemas.openxmlformats.org/officeDocument/2006/relationships/hyperlink" Target="https://mslu.by/nauchnye-izdaniya/informaciya-o-konferenciyah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://conf.bsu.by/calendar/2023/4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png"/><Relationship Id="rId4" Type="http://schemas.openxmlformats.org/officeDocument/2006/relationships/hyperlink" Target="https://conf.bspu.by/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kademy.by/files/documents/MD-Atestat/Metod_obesp_attest_2022.pd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620688"/>
            <a:ext cx="6408712" cy="1600327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Составляем профессиональное резюме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48" y="3933056"/>
            <a:ext cx="6696744" cy="2112640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плана индивидуального маршрута  педагога при подготовки к аттестации</a:t>
            </a:r>
          </a:p>
        </p:txBody>
      </p:sp>
    </p:spTree>
    <p:extLst>
      <p:ext uri="{BB962C8B-B14F-4D97-AF65-F5344CB8AC3E}">
        <p14:creationId xmlns:p14="http://schemas.microsoft.com/office/powerpoint/2010/main" val="162009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48" y="188640"/>
            <a:ext cx="9184075" cy="623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85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Резюме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9"/>
            <a:ext cx="5904656" cy="4032448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Шевко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Ирина Яковлевна,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образования «Средняя школа №9 г. Мозыря», учитель информатики, педагогический стаж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Контактный телефон: 8-033-315 81 68,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irina30161@yandex.by</a:t>
            </a:r>
          </a:p>
          <a:p>
            <a:pPr marL="0" lv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1996-2005 – ГУО "Средняя школа №7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г.Калинковичи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 Освоение основных методов и приемов обучения. Участие в работе заседаний методического объединения учителей информатики.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2005-2006 – Отдел образования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Мозырского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горисполкома. 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2006-2009 – ГУО "Гимназия имени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Я.Купалы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</a:p>
          <a:p>
            <a:endParaRPr lang="ru-RU" dirty="0"/>
          </a:p>
        </p:txBody>
      </p:sp>
      <p:pic>
        <p:nvPicPr>
          <p:cNvPr id="10242" name="Picture 2" descr="Шевко Ирина Яковлевна, учитель высшей квалификационной категори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853" y="908720"/>
            <a:ext cx="2755359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8861" y="5445224"/>
            <a:ext cx="9031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2009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настоящее время - ГУО "Средняя школа №9 г. Мозыря".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современных педагогических технологий.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814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336704"/>
          </a:xfrm>
        </p:spPr>
        <p:txBody>
          <a:bodyPr>
            <a:normAutofit fontScale="70000" lnSpcReduction="20000"/>
          </a:bodyPr>
          <a:lstStyle/>
          <a:p>
            <a:pPr marL="0" lvl="0" indent="0" algn="ctr">
              <a:buNone/>
            </a:pPr>
            <a:r>
              <a:rPr lang="ru-RU" sz="4400" dirty="0" smtClean="0"/>
              <a:t>3. </a:t>
            </a:r>
            <a:r>
              <a:rPr lang="ru-RU" sz="4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Последипломное </a:t>
            </a:r>
            <a:r>
              <a:rPr lang="ru-RU" sz="4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обучение: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№0765704. Учреждение образования "Академия последипломного образования", факультет повышения квалификации и переподготовки кадров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ИПКиПК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образовательной программе "Управление образовательным учреждением, имеющим статус юридического лица, 2008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№1408271. Государственное учреждение образования "Гомельский областной институт развития образования" факультет повышения квалификации и переподготовки кадров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ИПКиПК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базовые курсы учителей информатики, 2011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№1752505. Государственное учреждение образования "Гомельский областной институт развития образования" факультет повышения квалификации и переподготовки кадров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ИПКиПК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образовательной программе "Духовно-нравственное и патриотическое воспитание школьников на православных традициях белорусского народа", 2012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№1916676. Учреждение образования "Академия последипломного образования", факультет повышения квалификации и переподготовки кадров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ИПКиПК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образовательной программе "Использование информационно-коммуникационных технологий в обучении информатики", 2013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№2024134. Государственное учреждение образования "Гомельский областной институт развития образования" факультет повышения квалификации и переподготовки кадров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ИПКиПК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образовательной программе "Деятельность учителя по созданию условий для реализации и развития творческого потенциала учащихся", 2014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№2363810. Государственное учреждение образования "Гомельский областной институт развития образования" факультет повышения квалификации и переподготовки кадров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ИПКиПК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образовательной программе "Особенности формирования информационного пространства учреждения образования в сети Интернет", 2015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№2809743. Государственное учреждение образования "Гомельский областной институт развития образования" факультет повышения квалификации и переподготовки кадров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ИПКиПК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образовательной программе "Инновационные подходы в преподавании информатики", 2017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№3279060. Учреждение образования "Академия последипломного образования", факультет повышения квалификации и переподготовки кадров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ИПКиПК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образовательной программе "Облачные сервисы и электронные ресурсы в педагогической практике", 2019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(сертификат) сертифицированного пользователя в категории "Учебно-воспитательная работа" регистрационный номер У-301-921/12, 07.12.2012, «Информационные технологии в образовании» регистрационный номер И-301-84/12, 07.12.2012.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№2363810. Государственное учреждение образования "Гомельский областной институт развития образования" факультет повышения квалификации и переподготовки кадров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ИПКиПК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образовательной программе «Повышение качества образовательного процесса по информатики на основе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подхода»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173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712968" cy="6597352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4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</a:t>
            </a:r>
            <a:r>
              <a:rPr lang="ru-RU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опыта: «Использование технологий WEB 2.0 на уроках информатики как метод повышения качества знаний</a:t>
            </a:r>
            <a:r>
              <a:rPr lang="ru-RU" sz="4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lvl="0" indent="0">
              <a:buNone/>
            </a:pPr>
            <a:endParaRPr lang="ru-RU" dirty="0"/>
          </a:p>
          <a:p>
            <a:pPr marL="0" lv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587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557972"/>
            <a:ext cx="8856984" cy="5391308"/>
          </a:xfrm>
        </p:spPr>
        <p:txBody>
          <a:bodyPr>
            <a:no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интереса к программированию» сборник материалов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be-BY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Международной научно-практической интернет-конференции, март, </a:t>
            </a:r>
            <a:r>
              <a:rPr lang="be-BY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«Занимательные задачи на перевод чисел из двоичной системы счисления в десятичную систему счисления» опубликовано на страницах электронного журнала Академия Развития Творчества «АРТ-Талант»,  сентябрь,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технологий WEB 2.0 на уроках информатики как метод повышения качества знаний»  Сборник материалов V Международной научной конференции «Образование: прошлое, настоящее и будущее», октябрь,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технологий WEB 2.0 на уроках информатики как метод повышения качества знаний» опубликовано на страницах образовательного СМИ  infourok.ru, ноябрь,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технологий WEB 2.0 на уроках информатики как метод повышения качества знаний» сборник материалов международной научно-практической конференции  «Современные аспекты образования. Новый взгляд», май,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технологий WEB 2.0 на уроках информатики как метод повышения качества знаний», сборник материалов XIII международной научно-практической конференции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Шамовские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педагогические  чтения", январь,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технологий WEB 2.0 на уроках информатики как метод повышения качества знаний», сборник материалов VII Открытой международной научно-практической конференции «Дорожная карта цифровой трансформации образования», февраль,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технологий WEB 2.0 на уроках информатики как метод повышения качества знаний», сборник материалов  III международной профессионально-методического конкурса «Педагогическое призвание», февраль,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технологий WEB 2.0 на уроках информатики как метод повышения качества знаний», сборник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 XIII Международной научно-практической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интернет-конференции «Инновационные технологии обучения физико-математическим и профессионально-техническим дисциплинам», март,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55776" y="188640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публикации:</a:t>
            </a:r>
            <a:endParaRPr 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75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907" y="171872"/>
            <a:ext cx="3175330" cy="2232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62" y="116632"/>
            <a:ext cx="3240360" cy="23070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167621" cy="28967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0807">
            <a:off x="294744" y="3420880"/>
            <a:ext cx="2159650" cy="31194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029458"/>
            <a:ext cx="2420043" cy="33740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4659">
            <a:off x="4315445" y="3266958"/>
            <a:ext cx="2313269" cy="32927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14" y="2266376"/>
            <a:ext cx="2867933" cy="20491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423">
            <a:off x="7005983" y="3909282"/>
            <a:ext cx="2022520" cy="28014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90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836" y="65302"/>
            <a:ext cx="2720944" cy="19229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474" y="476672"/>
            <a:ext cx="1988795" cy="27150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" y="3669137"/>
            <a:ext cx="2117688" cy="29590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 descr="C:\Users\Ирина\Desktop\Сертификаты 2021-2022\изображение_viber_2021-08-10_16-36-48-8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2309"/>
            <a:ext cx="1975618" cy="27794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864" y="3616439"/>
            <a:ext cx="2100093" cy="27158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2" name="Picture 6" descr="C:\Users\Ирина\Desktop\Сертификаты 2021-2022\изображение_viber_2021-08-16_20-48-46-86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073" y="3356992"/>
            <a:ext cx="2083833" cy="29752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1" y="165092"/>
            <a:ext cx="1942973" cy="27433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544" y="2235478"/>
            <a:ext cx="2437529" cy="17511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38025"/>
            <a:ext cx="1728192" cy="24681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35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511761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545" y="116631"/>
            <a:ext cx="3583289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11921"/>
            <a:ext cx="2452183" cy="34566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68" y="2578323"/>
            <a:ext cx="3422771" cy="24703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07" y="4684516"/>
            <a:ext cx="3031695" cy="21554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223" y="332656"/>
            <a:ext cx="2235831" cy="31586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307" y="3548165"/>
            <a:ext cx="2084855" cy="29467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9399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shevko.lepshy.by.edit.lepshy.by/uploads/b1/s/14/236/editor_picture/0/16/orig_mceclip0.jpg?t=16293837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88639"/>
            <a:ext cx="8736905" cy="613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883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576785"/>
            <a:ext cx="6388472" cy="328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1091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4"/>
            <a:ext cx="9144000" cy="324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20" y="3270509"/>
            <a:ext cx="9144000" cy="358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33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6" y="-9252"/>
            <a:ext cx="682942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057" y="2852936"/>
            <a:ext cx="6180979" cy="374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672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4525963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руководства методическим формированием, сопровождения профессионального роста педагогов:</a:t>
            </a:r>
          </a:p>
          <a:p>
            <a:pPr lvl="0" algn="just"/>
            <a:r>
              <a:rPr lang="be-BY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2016-2022 </a:t>
            </a:r>
            <a:r>
              <a:rPr lang="be-BY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руководитель районного ресурсного центра информационных технологий.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be-BY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2020 по </a:t>
            </a:r>
            <a:r>
              <a:rPr lang="be-BY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– руководитель творческой группы учителей школы по информатизации.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1341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332656"/>
            <a:ext cx="8928992" cy="6120680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</a:t>
            </a:r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опыта: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Лекционные и практические занятия (мастер-классы, открытые уроки) в рамках повышения квалификации педагогических работников в ГУО «Гомельский областной институт развития образования»,  Полесского региона в ГУО «Гомельский областной институт развития образования»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 семинарах и конференциях различного уровня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инновационного проекта "Внедрение модели гражданско-патриотического воспитания детей и подростков на этнокультурной основе в контексте регионального компонента (2013 – 2016 годы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 экспериментального проекта 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Апробация вариантов использования 3D - принтеров в образовательном процессе учреждений общего среднего образования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(2020-2022 годы)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инновационного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“ВНЕДРЕНИЕ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БЕЗОПАСНОГО ПОВЕДЕНИЯ В СЕТИ ИНТЕРНЕТ СУБЪЕКТОВ ОБРАЗОВАТЕЛЬНОГО ПРОЦЕССА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(2022 по настоящее время)</a:t>
            </a:r>
            <a:endParaRPr lang="ru-RU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36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03794"/>
            <a:ext cx="4249462" cy="318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08" y="3129632"/>
            <a:ext cx="4434183" cy="332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7" y="203795"/>
            <a:ext cx="445410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 descr="E:\Фото\Работа\Screenshot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05220"/>
            <a:ext cx="3241350" cy="310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28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E:\Фото\Работа\изображение_viber_2021-06-09_10-22-51-3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9352"/>
            <a:ext cx="3086279" cy="411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E:\Фото\Работа\изображение_viber_2021-06-09_10-22-47-67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874" y="205408"/>
            <a:ext cx="4202111" cy="315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E:\Фото\Работа\изображение_viber_2021-06-09_10-22-52-5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358282" cy="326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E:\Фото\Работа\изображение_viber_2021-06-09_10-27-42-8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493096"/>
            <a:ext cx="3785345" cy="212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08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4" y="343673"/>
            <a:ext cx="8913620" cy="50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55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8"/>
          <a:stretch/>
        </p:blipFill>
        <p:spPr bwMode="auto">
          <a:xfrm>
            <a:off x="37507" y="131304"/>
            <a:ext cx="9166616" cy="625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688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0" y="196418"/>
            <a:ext cx="5612557" cy="3120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474" y="3316827"/>
            <a:ext cx="6195526" cy="343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29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425" y="3861049"/>
            <a:ext cx="6038407" cy="262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6" y="188640"/>
            <a:ext cx="6671048" cy="343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605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474" y="3508311"/>
            <a:ext cx="3909527" cy="331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7" y="367585"/>
            <a:ext cx="6433210" cy="314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"/>
          <a:stretch/>
        </p:blipFill>
        <p:spPr bwMode="auto">
          <a:xfrm>
            <a:off x="83567" y="4267198"/>
            <a:ext cx="5090366" cy="200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09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6" y="124196"/>
            <a:ext cx="8891176" cy="315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50194" y="3049012"/>
            <a:ext cx="576064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00"/>
          <a:stretch/>
        </p:blipFill>
        <p:spPr bwMode="auto">
          <a:xfrm>
            <a:off x="92946" y="3955546"/>
            <a:ext cx="8891176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926258" y="5445224"/>
            <a:ext cx="576064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01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940" y="2237209"/>
            <a:ext cx="6990061" cy="166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492" y="4783655"/>
            <a:ext cx="5206509" cy="185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51677"/>
            <a:ext cx="5449855" cy="135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8639"/>
            <a:ext cx="6372199" cy="198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11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850" y="206942"/>
            <a:ext cx="7483151" cy="209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344" y="4828245"/>
            <a:ext cx="6832341" cy="183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49"/>
          <a:stretch/>
        </p:blipFill>
        <p:spPr bwMode="auto">
          <a:xfrm>
            <a:off x="121486" y="2500603"/>
            <a:ext cx="6784332" cy="211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09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501008"/>
            <a:ext cx="5809310" cy="3071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766406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6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072" y="116632"/>
            <a:ext cx="8747075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и показатели оценки представленного педагогического опыта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авторской методики) и описания методической деятельности (резюме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квалификационном экзамене при прохождении аттестации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присвоение квалификационной категории «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учитель-методист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7397" y="1412776"/>
            <a:ext cx="884842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Согласованность целей, задач, прогнозируемого результата педагогического опыта (авторской методики) с заявленной темой и проблемой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 технология педагогического опыта (авторской методики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Результативность, эффективность педагогического опыта (авторской методики)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Подготовленность опыта (авторской методики) к трансляции в педагогической среде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опыта (авторской методики) на основе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разработанной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экзамене модели мастер-класса для работы 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педагогами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культура, ораторское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предъявления публикаций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роста профессионального мастерства педагогов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работе системы дополнительного образования взрослых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 педагогической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Инвариантный тест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465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640960" cy="6525344"/>
          </a:xfrm>
        </p:spPr>
        <p:txBody>
          <a:bodyPr>
            <a:normAutofit/>
          </a:bodyPr>
          <a:lstStyle/>
          <a:p>
            <a:pPr marL="64008" indent="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Баллы по критериям (оцениваемым аспектам)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1–4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выставляются на основе предоставленного опыта педагогической деятельности (авторской методики).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" indent="0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Баллы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критериям (оцениваемым аспектам) 5–6 – по результатам представления и защиты, разработанной во время экзамена модели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" indent="0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Баллы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критериям (оцениваемым аспектам) 7–10 – на основе представленного резюме.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" indent="0"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Баллы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критерию 11 – на основе выполненного инвариантного теста.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98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339752" y="764704"/>
            <a:ext cx="6696075" cy="4157663"/>
          </a:xfrm>
        </p:spPr>
        <p:txBody>
          <a:bodyPr/>
          <a:lstStyle/>
          <a:p>
            <a:pPr algn="just"/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ru-RU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перенять нельзя, ибо он всегда личностен. Но можно и нужно взять идею опыта, применив ее к своим возможностям, к условиям школы</a:t>
            </a:r>
            <a:r>
              <a:rPr lang="ru-RU" sz="2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314575" y="5189538"/>
            <a:ext cx="6829425" cy="1879600"/>
          </a:xfrm>
        </p:spPr>
        <p:txBody>
          <a:bodyPr/>
          <a:lstStyle/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Д. Ушинский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56" y="1124744"/>
            <a:ext cx="2081395" cy="313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58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7" name="Google Shape;4757;p5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Спасибо </a:t>
            </a:r>
            <a:br>
              <a:rPr lang="ru-RU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за внимание</a:t>
            </a:r>
            <a:endParaRPr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4758" name="Google Shape;4758;p57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b="1" dirty="0">
                <a:solidFill>
                  <a:srgbClr val="3AB8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Остались вопросы?</a:t>
            </a:r>
            <a:endParaRPr b="1" dirty="0">
              <a:solidFill>
                <a:srgbClr val="3AB8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Почта: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irina30161@gmail.com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+375 33 3158168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Aft>
                <a:spcPts val="1600"/>
              </a:spcAft>
              <a:buClr>
                <a:schemeClr val="dk1"/>
              </a:buClr>
              <a:buSzPts val="1100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http://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www.shevko.lepshy.by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05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" r="14842"/>
          <a:stretch/>
        </p:blipFill>
        <p:spPr bwMode="auto">
          <a:xfrm>
            <a:off x="1178613" y="-17512"/>
            <a:ext cx="7238455" cy="415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92080" y="2348880"/>
            <a:ext cx="576064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89090"/>
            <a:ext cx="8496943" cy="322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0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31" y="0"/>
            <a:ext cx="8695774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64088" y="2924944"/>
            <a:ext cx="576064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67" y="3429000"/>
            <a:ext cx="9300388" cy="328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27984" y="4608512"/>
            <a:ext cx="576064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62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7694"/>
            <a:ext cx="4824536" cy="667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17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1338263"/>
            <a:ext cx="9039225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52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77785" cy="514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514" y="3294291"/>
            <a:ext cx="4651486" cy="357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33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73216"/>
            <a:ext cx="8352928" cy="875572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Примерная схема составления резюме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192688"/>
          </a:xfrm>
        </p:spPr>
        <p:txBody>
          <a:bodyPr>
            <a:normAutofit/>
          </a:bodyPr>
          <a:lstStyle/>
          <a:p>
            <a:pPr algn="just"/>
            <a:r>
              <a:rPr lang="ru-RU" dirty="0"/>
              <a:t>1.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(портретная фотосъемка).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ФИО, место работы, должность, преподаваемый предмет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педагогический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стаж, контактные телефоны, e-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Опыт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 Период работы, Место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должность, Профессиональный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 и приобретенные навыки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Последипломное профессиональное обучение,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полученные сертификаты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Тема педагогического опыта (авторской методики).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Кем и когда был обобщен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Список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публикаций. 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Опыт руководства методическим формированием, сопровождения профессионального роста педагогов.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Опыт проведения занятий с педагогами по актуальным проблемам образовательной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Участие в конкурсе профессионального мастерства педагогических работников «Учитель года», других конкурсах педагогической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1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684</TotalTime>
  <Words>1210</Words>
  <Application>Microsoft Office PowerPoint</Application>
  <PresentationFormat>Экран (4:3)</PresentationFormat>
  <Paragraphs>82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Углы</vt:lpstr>
      <vt:lpstr>Составляем профессиональное резюме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Примерная схема составления резюме</vt:lpstr>
      <vt:lpstr>Презентация PowerPoint</vt:lpstr>
      <vt:lpstr>Резюме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Опыт перенять нельзя, ибо он всегда личностен. Но можно и нужно взять идею опыта, применив ее к своим возможностям, к условиям школы.</vt:lpstr>
      <vt:lpstr>Спасибо 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Составляем профессиональное резюме</dc:title>
  <dc:creator>Ирина</dc:creator>
  <cp:lastModifiedBy>Ирина</cp:lastModifiedBy>
  <cp:revision>44</cp:revision>
  <dcterms:created xsi:type="dcterms:W3CDTF">2021-03-29T19:07:46Z</dcterms:created>
  <dcterms:modified xsi:type="dcterms:W3CDTF">2023-12-25T22:12:07Z</dcterms:modified>
</cp:coreProperties>
</file>