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5" r:id="rId3"/>
    <p:sldId id="266" r:id="rId4"/>
    <p:sldId id="257" r:id="rId5"/>
    <p:sldId id="258" r:id="rId6"/>
    <p:sldId id="259" r:id="rId7"/>
    <p:sldId id="260" r:id="rId8"/>
    <p:sldId id="261" r:id="rId9"/>
    <p:sldId id="262" r:id="rId10"/>
    <p:sldId id="263"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8ED2BAB-C055-4292-BF3C-582B0B345AEA}" type="datetimeFigureOut">
              <a:rPr lang="ru-RU" smtClean="0"/>
              <a:t>08.11.2023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EE9CA41F-1B40-4CE3-A45A-60C979A1ECC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8ED2BAB-C055-4292-BF3C-582B0B345AEA}" type="datetimeFigureOut">
              <a:rPr lang="ru-RU" smtClean="0"/>
              <a:t>08.11.2023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E9CA41F-1B40-4CE3-A45A-60C979A1ECC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8ED2BAB-C055-4292-BF3C-582B0B345AEA}" type="datetimeFigureOut">
              <a:rPr lang="ru-RU" smtClean="0"/>
              <a:t>08.11.2023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E9CA41F-1B40-4CE3-A45A-60C979A1ECC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8ED2BAB-C055-4292-BF3C-582B0B345AEA}" type="datetimeFigureOut">
              <a:rPr lang="ru-RU" smtClean="0"/>
              <a:t>08.11.2023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E9CA41F-1B40-4CE3-A45A-60C979A1ECCD}"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8ED2BAB-C055-4292-BF3C-582B0B345AEA}" type="datetimeFigureOut">
              <a:rPr lang="ru-RU" smtClean="0"/>
              <a:t>08.11.2023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E9CA41F-1B40-4CE3-A45A-60C979A1ECCD}"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8ED2BAB-C055-4292-BF3C-582B0B345AEA}" type="datetimeFigureOut">
              <a:rPr lang="ru-RU" smtClean="0"/>
              <a:t>08.11.2023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E9CA41F-1B40-4CE3-A45A-60C979A1ECCD}"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8ED2BAB-C055-4292-BF3C-582B0B345AEA}" type="datetimeFigureOut">
              <a:rPr lang="ru-RU" smtClean="0"/>
              <a:t>08.11.2023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E9CA41F-1B40-4CE3-A45A-60C979A1ECCD}"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8ED2BAB-C055-4292-BF3C-582B0B345AEA}" type="datetimeFigureOut">
              <a:rPr lang="ru-RU" smtClean="0"/>
              <a:t>08.11.2023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E9CA41F-1B40-4CE3-A45A-60C979A1ECCD}"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8ED2BAB-C055-4292-BF3C-582B0B345AEA}" type="datetimeFigureOut">
              <a:rPr lang="ru-RU" smtClean="0"/>
              <a:t>08.11.2023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EE9CA41F-1B40-4CE3-A45A-60C979A1ECC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8ED2BAB-C055-4292-BF3C-582B0B345AEA}" type="datetimeFigureOut">
              <a:rPr lang="ru-RU" smtClean="0"/>
              <a:t>08.11.2023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E9CA41F-1B40-4CE3-A45A-60C979A1ECCD}"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8ED2BAB-C055-4292-BF3C-582B0B345AEA}" type="datetimeFigureOut">
              <a:rPr lang="ru-RU" smtClean="0"/>
              <a:t>08.11.2023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EE9CA41F-1B40-4CE3-A45A-60C979A1ECCD}"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8ED2BAB-C055-4292-BF3C-582B0B345AEA}" type="datetimeFigureOut">
              <a:rPr lang="ru-RU" smtClean="0"/>
              <a:t>08.11.2023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E9CA41F-1B40-4CE3-A45A-60C979A1ECC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4773" y="2780928"/>
            <a:ext cx="8800687" cy="2306687"/>
          </a:xfrm>
        </p:spPr>
        <p:txBody>
          <a:bodyPr>
            <a:normAutofit fontScale="90000"/>
          </a:bodyPr>
          <a:lstStyle/>
          <a:p>
            <a:pPr algn="ctr"/>
            <a:r>
              <a:rPr lang="ru-RU" b="1" dirty="0" smtClean="0"/>
              <a:t/>
            </a:r>
            <a:br>
              <a:rPr lang="ru-RU" b="1" dirty="0" smtClean="0"/>
            </a:br>
            <a:r>
              <a:rPr lang="ru-RU" sz="4400" b="1" dirty="0" smtClean="0">
                <a:latin typeface="Constantia" panose="02030602050306030303" pitchFamily="18" charset="0"/>
              </a:rPr>
              <a:t>Раздел XII. Глава 31</a:t>
            </a:r>
            <a:br>
              <a:rPr lang="ru-RU" sz="4400" b="1" dirty="0" smtClean="0">
                <a:latin typeface="Constantia" panose="02030602050306030303" pitchFamily="18" charset="0"/>
              </a:rPr>
            </a:br>
            <a:r>
              <a:rPr lang="ru-RU" sz="4400" b="1" dirty="0" smtClean="0">
                <a:latin typeface="Constantia" panose="02030602050306030303" pitchFamily="18" charset="0"/>
              </a:rPr>
              <a:t> Преступления против информационной безопасности</a:t>
            </a:r>
            <a:r>
              <a:rPr lang="ru-RU" sz="4400" dirty="0" smtClean="0">
                <a:latin typeface="Constantia" panose="02030602050306030303" pitchFamily="18" charset="0"/>
              </a:rPr>
              <a:t/>
            </a:r>
            <a:br>
              <a:rPr lang="ru-RU" sz="4400" dirty="0" smtClean="0">
                <a:latin typeface="Constantia" panose="02030602050306030303" pitchFamily="18" charset="0"/>
              </a:rPr>
            </a:br>
            <a:endParaRPr lang="ru-RU" dirty="0">
              <a:latin typeface="Constantia" panose="02030602050306030303" pitchFamily="18" charset="0"/>
            </a:endParaRPr>
          </a:p>
        </p:txBody>
      </p:sp>
      <p:sp>
        <p:nvSpPr>
          <p:cNvPr id="3" name="Подзаголовок 2"/>
          <p:cNvSpPr>
            <a:spLocks noGrp="1"/>
          </p:cNvSpPr>
          <p:nvPr>
            <p:ph type="subTitle" idx="1"/>
          </p:nvPr>
        </p:nvSpPr>
        <p:spPr>
          <a:xfrm>
            <a:off x="584764" y="5689128"/>
            <a:ext cx="8350696" cy="1199704"/>
          </a:xfrm>
        </p:spPr>
        <p:txBody>
          <a:bodyPr/>
          <a:lstStyle/>
          <a:p>
            <a:pPr algn="ctr"/>
            <a:r>
              <a:rPr lang="ru-RU" dirty="0" smtClean="0">
                <a:solidFill>
                  <a:schemeClr val="tx1"/>
                </a:solidFill>
                <a:latin typeface="Constantia" panose="02030602050306030303" pitchFamily="18" charset="0"/>
              </a:rPr>
              <a:t>Октябрь, 2023</a:t>
            </a:r>
            <a:endParaRPr lang="ru-RU" dirty="0">
              <a:solidFill>
                <a:schemeClr val="tx1"/>
              </a:solidFill>
              <a:latin typeface="Constantia" panose="02030602050306030303" pitchFamily="18" charset="0"/>
            </a:endParaRPr>
          </a:p>
        </p:txBody>
      </p:sp>
      <p:sp>
        <p:nvSpPr>
          <p:cNvPr id="4" name="Прямоугольник 3"/>
          <p:cNvSpPr/>
          <p:nvPr/>
        </p:nvSpPr>
        <p:spPr>
          <a:xfrm>
            <a:off x="0" y="332656"/>
            <a:ext cx="7558161" cy="1446550"/>
          </a:xfrm>
          <a:prstGeom prst="rect">
            <a:avLst/>
          </a:prstGeom>
        </p:spPr>
        <p:txBody>
          <a:bodyPr wrap="square">
            <a:spAutoFit/>
          </a:bodyPr>
          <a:lstStyle/>
          <a:p>
            <a:pPr algn="ctr"/>
            <a:r>
              <a:rPr lang="ru-RU" sz="4400" b="1" dirty="0">
                <a:solidFill>
                  <a:prstClr val="black"/>
                </a:solidFill>
                <a:latin typeface="Constantia" panose="02030602050306030303" pitchFamily="18" charset="0"/>
              </a:rPr>
              <a:t>Уголовный кодекс Республики </a:t>
            </a:r>
            <a:r>
              <a:rPr lang="ru-RU" sz="4400" b="1" dirty="0" smtClean="0">
                <a:solidFill>
                  <a:prstClr val="black"/>
                </a:solidFill>
                <a:latin typeface="Constantia" panose="02030602050306030303" pitchFamily="18" charset="0"/>
              </a:rPr>
              <a:t>Беларусь </a:t>
            </a:r>
            <a:endParaRPr lang="ru-RU" dirty="0">
              <a:latin typeface="Constantia" panose="02030602050306030303" pitchFamily="18" charset="0"/>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87" r="22277"/>
          <a:stretch/>
        </p:blipFill>
        <p:spPr bwMode="auto">
          <a:xfrm>
            <a:off x="6948264" y="73509"/>
            <a:ext cx="1987196" cy="239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89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772816"/>
            <a:ext cx="8856984" cy="4525963"/>
          </a:xfrm>
        </p:spPr>
        <p:txBody>
          <a:bodyPr>
            <a:noAutofit/>
          </a:bodyPr>
          <a:lstStyle/>
          <a:p>
            <a:pPr algn="just"/>
            <a:r>
              <a:rPr lang="ru-RU" sz="1600" dirty="0" smtClean="0">
                <a:latin typeface="Constantia" panose="02030602050306030303" pitchFamily="18" charset="0"/>
              </a:rPr>
              <a:t>1. Умышленное нарушение правил эксплуатации компьютерной системы или сети лицом, имеющим доступ к этой системе или сети, повлекшее по неосторожности уничтожение, блокирование, модификацию компьютерной информации, нарушение работы компьютерного оборудования либо причинение иного существенного вреда, – </a:t>
            </a:r>
            <a:r>
              <a:rPr lang="ru-RU" sz="1600" b="1" dirty="0" smtClean="0">
                <a:latin typeface="Constantia" panose="02030602050306030303" pitchFamily="18" charset="0"/>
              </a:rPr>
              <a:t>наказывается штрафом, или лишением права занимать определенные должности или заниматься определенной деятельностью, или исправительными работами на срок до двух лет, или ограничением свободы на тот же срок.</a:t>
            </a:r>
            <a:endParaRPr lang="ru-RU" sz="1600" dirty="0" smtClean="0">
              <a:latin typeface="Constantia" panose="02030602050306030303" pitchFamily="18" charset="0"/>
            </a:endParaRPr>
          </a:p>
          <a:p>
            <a:pPr algn="just"/>
            <a:r>
              <a:rPr lang="ru-RU" sz="1600" dirty="0" smtClean="0">
                <a:latin typeface="Constantia" panose="02030602050306030303" pitchFamily="18" charset="0"/>
              </a:rPr>
              <a:t>2. То же деяние, совершенное при эксплуатации компьютерной системы или сети, содержащей информацию особой ценности, – </a:t>
            </a:r>
            <a:r>
              <a:rPr lang="ru-RU" sz="1600" b="1" dirty="0" smtClean="0">
                <a:latin typeface="Constantia" panose="02030602050306030303" pitchFamily="18" charset="0"/>
              </a:rPr>
              <a:t>наказывается лишением права занимать определенные должности или заниматься определенной деятельностью, или ограничением свободы на срок до трех лет, или лишением свободы на тот же срок.</a:t>
            </a:r>
            <a:endParaRPr lang="ru-RU" sz="1600" dirty="0" smtClean="0">
              <a:latin typeface="Constantia" panose="02030602050306030303" pitchFamily="18" charset="0"/>
            </a:endParaRPr>
          </a:p>
          <a:p>
            <a:pPr algn="just"/>
            <a:r>
              <a:rPr lang="ru-RU" sz="1600" dirty="0" smtClean="0">
                <a:latin typeface="Constantia" panose="02030602050306030303" pitchFamily="18" charset="0"/>
              </a:rPr>
              <a:t>3. Деяния, предусмотренные частями первой или второй настоящей статьи, повлекшие по неосторожности последствия, указанные в части третьей статьи 349 настоящего Кодекса, – </a:t>
            </a:r>
            <a:r>
              <a:rPr lang="ru-RU" sz="1600" b="1" dirty="0" smtClean="0">
                <a:latin typeface="Constantia" panose="02030602050306030303" pitchFamily="18" charset="0"/>
              </a:rPr>
              <a:t>наказываются ограничением свободы на срок до пяти лет или лишением свободы на срок до семи лет с лишением права занимать определенные должности или заниматься определенной деятельностью или без лишения.</a:t>
            </a:r>
            <a:endParaRPr lang="ru-RU" sz="1600" dirty="0" smtClean="0">
              <a:latin typeface="Constantia" panose="02030602050306030303" pitchFamily="18" charset="0"/>
            </a:endParaRPr>
          </a:p>
          <a:p>
            <a:endParaRPr lang="ru-RU" sz="1800" dirty="0" smtClean="0">
              <a:latin typeface="Constantia" panose="02030602050306030303" pitchFamily="18" charset="0"/>
            </a:endParaRPr>
          </a:p>
          <a:p>
            <a:endParaRPr lang="ru-RU" sz="1800" dirty="0">
              <a:latin typeface="Constantia" panose="02030602050306030303" pitchFamily="18" charset="0"/>
            </a:endParaRPr>
          </a:p>
        </p:txBody>
      </p:sp>
      <p:sp>
        <p:nvSpPr>
          <p:cNvPr id="2" name="Заголовок 1"/>
          <p:cNvSpPr>
            <a:spLocks noGrp="1"/>
          </p:cNvSpPr>
          <p:nvPr>
            <p:ph type="title"/>
          </p:nvPr>
        </p:nvSpPr>
        <p:spPr>
          <a:xfrm>
            <a:off x="0" y="116632"/>
            <a:ext cx="9036496" cy="1714202"/>
          </a:xfrm>
        </p:spPr>
        <p:txBody>
          <a:bodyPr>
            <a:noAutofit/>
          </a:bodyPr>
          <a:lstStyle/>
          <a:p>
            <a:pPr algn="ctr"/>
            <a:r>
              <a:rPr lang="ru-RU" sz="3600" b="1" dirty="0" smtClean="0">
                <a:solidFill>
                  <a:schemeClr val="accent1">
                    <a:lumMod val="50000"/>
                  </a:schemeClr>
                </a:solidFill>
                <a:latin typeface="Constantia" panose="02030602050306030303" pitchFamily="18" charset="0"/>
              </a:rPr>
              <a:t>Статья 355. Нарушение правил эксплуатации компьютерной системы или сети</a:t>
            </a:r>
            <a:endParaRPr lang="ru-RU" sz="3600" dirty="0">
              <a:solidFill>
                <a:schemeClr val="accent1">
                  <a:lumMod val="50000"/>
                </a:schemeClr>
              </a:solidFill>
              <a:latin typeface="Constantia" panose="02030602050306030303" pitchFamily="18" charset="0"/>
            </a:endParaRPr>
          </a:p>
        </p:txBody>
      </p:sp>
    </p:spTree>
    <p:extLst>
      <p:ext uri="{BB962C8B-B14F-4D97-AF65-F5344CB8AC3E}">
        <p14:creationId xmlns:p14="http://schemas.microsoft.com/office/powerpoint/2010/main" val="54204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raneplant.com/wp-content/uploads/2021/05/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 y="658549"/>
            <a:ext cx="9154763" cy="457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32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88640"/>
            <a:ext cx="8640960" cy="4608512"/>
          </a:xfrm>
        </p:spPr>
        <p:txBody>
          <a:bodyPr>
            <a:normAutofit/>
          </a:bodyPr>
          <a:lstStyle/>
          <a:p>
            <a:pPr marL="109728" indent="0" algn="just">
              <a:buNone/>
            </a:pPr>
            <a:r>
              <a:rPr lang="ru-RU" dirty="0">
                <a:latin typeface="Constantia" panose="02030602050306030303" pitchFamily="18" charset="0"/>
              </a:rPr>
              <a:t>Основной источник уголовного права Белоруссии, единственный нормативный акт, устанавливающий преступность и наказуемость деяний на территории Беларуси. Действующая редакция Уголовного кодекса Беларуси была подписана президентом Беларуси Александром Лукашенко 9 июля 1999 года и вступила в силу с 1 января 2001 года, сменив предыдущий Уголовный кодекс Белорусской ССР 1960 года, применявшийся до тех пор.</a:t>
            </a:r>
          </a:p>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933056"/>
            <a:ext cx="4185909" cy="278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75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60648"/>
            <a:ext cx="9176431"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85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772816"/>
            <a:ext cx="8856984" cy="4886003"/>
          </a:xfrm>
        </p:spPr>
        <p:txBody>
          <a:bodyPr>
            <a:normAutofit fontScale="62500" lnSpcReduction="20000"/>
          </a:bodyPr>
          <a:lstStyle/>
          <a:p>
            <a:pPr algn="just"/>
            <a:r>
              <a:rPr lang="ru-RU" dirty="0" smtClean="0">
                <a:latin typeface="Constantia" panose="02030602050306030303" pitchFamily="18" charset="0"/>
              </a:rPr>
              <a:t>1</a:t>
            </a:r>
            <a:r>
              <a:rPr lang="ru-RU" dirty="0">
                <a:latin typeface="Constantia" panose="02030602050306030303" pitchFamily="18" charset="0"/>
              </a:rPr>
              <a:t>. Несанкционированный доступ к информации, хранящейся в компьютерной системе, сети или на машинных носителях, сопровождающийся нарушением системы защиты и повлекший по неосторожности изменение, уничтожение, блокирование информации или вывод из строя компьютерного оборудования либо причинение иного существенного вреда, </a:t>
            </a:r>
            <a:r>
              <a:rPr lang="ru-RU" b="1" dirty="0">
                <a:latin typeface="Constantia" panose="02030602050306030303" pitchFamily="18" charset="0"/>
              </a:rPr>
              <a:t>– наказывается штрафом или арестом на срок до шести месяцев.</a:t>
            </a:r>
            <a:endParaRPr lang="ru-RU" dirty="0">
              <a:latin typeface="Constantia" panose="02030602050306030303" pitchFamily="18" charset="0"/>
            </a:endParaRPr>
          </a:p>
          <a:p>
            <a:pPr algn="just"/>
            <a:r>
              <a:rPr lang="ru-RU" dirty="0">
                <a:latin typeface="Constantia" panose="02030602050306030303" pitchFamily="18" charset="0"/>
              </a:rPr>
              <a:t>2. То же действие, совершенное из корыстной или иной личной заинтересованности, либо группой лиц по предварительному сговору, либо лицом, имеющим доступ к компьютерной системе или сети, – </a:t>
            </a:r>
            <a:r>
              <a:rPr lang="ru-RU" b="1" dirty="0">
                <a:latin typeface="Constantia" panose="02030602050306030303" pitchFamily="18" charset="0"/>
              </a:rPr>
              <a:t>наказывается штрафом, или лишением права занимать определенные должности или заниматься определенной деятельностью, или арестом на срок от трех до шести месяцев, или ограничением свободы на срок до двух лет, или лишением свободы на тот же срок.</a:t>
            </a:r>
            <a:endParaRPr lang="ru-RU" dirty="0">
              <a:latin typeface="Constantia" panose="02030602050306030303" pitchFamily="18" charset="0"/>
            </a:endParaRPr>
          </a:p>
          <a:p>
            <a:pPr algn="just"/>
            <a:r>
              <a:rPr lang="ru-RU" dirty="0">
                <a:latin typeface="Constantia" panose="02030602050306030303" pitchFamily="18" charset="0"/>
              </a:rPr>
              <a:t>3. Несанкционированный доступ к компьютерной информации либо самовольное пользование электронной вычислительной техникой, средствами связи компьютеризованной системы, компьютерной сети, повлекшие по неосторожности крушение, аварию, катастрофу, несчастные случаи с людьми, отрицательные изменения в окружающей среде или иные тяжкие последствия, – </a:t>
            </a:r>
            <a:r>
              <a:rPr lang="ru-RU" b="1" dirty="0">
                <a:latin typeface="Constantia" panose="02030602050306030303" pitchFamily="18" charset="0"/>
              </a:rPr>
              <a:t>наказываются ограничением свободы на срок до пяти лет или лишением свободы на срок до семи лет</a:t>
            </a:r>
            <a:r>
              <a:rPr lang="ru-RU" b="1" dirty="0" smtClean="0">
                <a:latin typeface="Constantia" panose="02030602050306030303" pitchFamily="18" charset="0"/>
              </a:rPr>
              <a:t>.</a:t>
            </a:r>
            <a:endParaRPr lang="ru-RU" dirty="0">
              <a:latin typeface="Constantia" panose="02030602050306030303" pitchFamily="18" charset="0"/>
            </a:endParaRPr>
          </a:p>
        </p:txBody>
      </p:sp>
      <p:sp>
        <p:nvSpPr>
          <p:cNvPr id="2" name="Заголовок 1"/>
          <p:cNvSpPr>
            <a:spLocks noGrp="1"/>
          </p:cNvSpPr>
          <p:nvPr>
            <p:ph type="title"/>
          </p:nvPr>
        </p:nvSpPr>
        <p:spPr>
          <a:xfrm>
            <a:off x="107504" y="548680"/>
            <a:ext cx="8856984" cy="1498178"/>
          </a:xfrm>
        </p:spPr>
        <p:txBody>
          <a:bodyPr>
            <a:normAutofit fontScale="90000"/>
          </a:bodyPr>
          <a:lstStyle/>
          <a:p>
            <a:r>
              <a:rPr lang="ru-RU" sz="4000" b="1" dirty="0" smtClean="0">
                <a:solidFill>
                  <a:schemeClr val="accent1">
                    <a:lumMod val="50000"/>
                  </a:schemeClr>
                </a:solidFill>
                <a:latin typeface="Constantia" panose="02030602050306030303" pitchFamily="18" charset="0"/>
              </a:rPr>
              <a:t>Статья 349. Несанкционированный доступ к компьютерной информации</a:t>
            </a:r>
            <a:r>
              <a:rPr lang="ru-RU" dirty="0" smtClean="0">
                <a:solidFill>
                  <a:schemeClr val="accent1">
                    <a:lumMod val="50000"/>
                  </a:schemeClr>
                </a:solidFill>
                <a:latin typeface="Constantia" panose="02030602050306030303" pitchFamily="18" charset="0"/>
              </a:rPr>
              <a:t/>
            </a:r>
            <a:br>
              <a:rPr lang="ru-RU" dirty="0" smtClean="0">
                <a:solidFill>
                  <a:schemeClr val="accent1">
                    <a:lumMod val="50000"/>
                  </a:schemeClr>
                </a:solidFill>
                <a:latin typeface="Constantia" panose="02030602050306030303" pitchFamily="18" charset="0"/>
              </a:rPr>
            </a:br>
            <a:endParaRPr lang="ru-RU" dirty="0">
              <a:solidFill>
                <a:schemeClr val="accent1">
                  <a:lumMod val="50000"/>
                </a:schemeClr>
              </a:solidFill>
              <a:latin typeface="Constantia" panose="02030602050306030303" pitchFamily="18" charset="0"/>
            </a:endParaRPr>
          </a:p>
        </p:txBody>
      </p:sp>
    </p:spTree>
    <p:extLst>
      <p:ext uri="{BB962C8B-B14F-4D97-AF65-F5344CB8AC3E}">
        <p14:creationId xmlns:p14="http://schemas.microsoft.com/office/powerpoint/2010/main" val="386433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481328"/>
            <a:ext cx="8229600" cy="4683976"/>
          </a:xfrm>
        </p:spPr>
        <p:txBody>
          <a:bodyPr>
            <a:normAutofit fontScale="85000" lnSpcReduction="20000"/>
          </a:bodyPr>
          <a:lstStyle/>
          <a:p>
            <a:pPr algn="just"/>
            <a:r>
              <a:rPr lang="ru-RU" sz="2300" dirty="0" smtClean="0">
                <a:latin typeface="Constantia" panose="02030602050306030303" pitchFamily="18" charset="0"/>
              </a:rPr>
              <a:t>1. Изменение информации, хранящейся в компьютерной системе, сети или на машинных носителях, либо внесение заведомо ложной информации, причинившие существенный вред, при отсутствии признаков преступления против собственности (модификация компьютерной информации), – </a:t>
            </a:r>
            <a:r>
              <a:rPr lang="ru-RU" sz="2300" b="1" dirty="0" smtClean="0">
                <a:latin typeface="Constantia" panose="02030602050306030303" pitchFamily="18" charset="0"/>
              </a:rPr>
              <a:t>наказываются штрафом, или лишением права занимать определенные должности или заниматься определенной деятельностью, или арестом на срок от трех до шести месяцев, или ограничением свободы на срок до трех лет, или лишением свободы на тот же срок.</a:t>
            </a:r>
            <a:endParaRPr lang="ru-RU" sz="2300" dirty="0" smtClean="0">
              <a:latin typeface="Constantia" panose="02030602050306030303" pitchFamily="18" charset="0"/>
            </a:endParaRPr>
          </a:p>
          <a:p>
            <a:pPr algn="just"/>
            <a:r>
              <a:rPr lang="ru-RU" sz="2300" dirty="0" smtClean="0">
                <a:latin typeface="Constantia" panose="02030602050306030303" pitchFamily="18" charset="0"/>
              </a:rPr>
              <a:t>2. Модификация компьютерной информации, сопряженная с несанкционированным доступом к компьютерной системе или сети либо повлекшая по неосторожности последствия, указанные в части третьей статьи 349 настоящего Кодекса, </a:t>
            </a:r>
            <a:r>
              <a:rPr lang="ru-RU" sz="2300" b="1" dirty="0" smtClean="0">
                <a:latin typeface="Constantia" panose="02030602050306030303" pitchFamily="18" charset="0"/>
              </a:rPr>
              <a:t>– наказывается ограничением свободы на срок до пяти лет или лишением свободы на срок до семи лет с лишением права занимать определенные должности или заниматься определенной деятельностью или без лишения.</a:t>
            </a:r>
            <a:endParaRPr lang="ru-RU" sz="2300" dirty="0" smtClean="0">
              <a:latin typeface="Constantia" panose="02030602050306030303" pitchFamily="18" charset="0"/>
            </a:endParaRPr>
          </a:p>
          <a:p>
            <a:pPr algn="just"/>
            <a:endParaRPr lang="ru-RU" sz="2300" dirty="0" smtClean="0">
              <a:latin typeface="Constantia" panose="02030602050306030303" pitchFamily="18" charset="0"/>
            </a:endParaRPr>
          </a:p>
          <a:p>
            <a:endParaRPr lang="ru-RU" dirty="0"/>
          </a:p>
        </p:txBody>
      </p:sp>
      <p:sp>
        <p:nvSpPr>
          <p:cNvPr id="2" name="Заголовок 1"/>
          <p:cNvSpPr>
            <a:spLocks noGrp="1"/>
          </p:cNvSpPr>
          <p:nvPr>
            <p:ph type="title"/>
          </p:nvPr>
        </p:nvSpPr>
        <p:spPr>
          <a:xfrm>
            <a:off x="0" y="274638"/>
            <a:ext cx="8964488" cy="1143000"/>
          </a:xfrm>
        </p:spPr>
        <p:txBody>
          <a:bodyPr>
            <a:noAutofit/>
          </a:bodyPr>
          <a:lstStyle/>
          <a:p>
            <a:pPr algn="ctr"/>
            <a:r>
              <a:rPr lang="ru-RU" sz="3600" b="1" dirty="0" smtClean="0">
                <a:solidFill>
                  <a:schemeClr val="accent1">
                    <a:lumMod val="50000"/>
                  </a:schemeClr>
                </a:solidFill>
                <a:latin typeface="Constantia" panose="02030602050306030303" pitchFamily="18" charset="0"/>
              </a:rPr>
              <a:t>Статья 350. Модификация компьютерной информации</a:t>
            </a:r>
            <a:r>
              <a:rPr lang="ru-RU" sz="3600" dirty="0" smtClean="0">
                <a:solidFill>
                  <a:schemeClr val="accent1">
                    <a:lumMod val="50000"/>
                  </a:schemeClr>
                </a:solidFill>
                <a:latin typeface="Constantia" panose="02030602050306030303" pitchFamily="18" charset="0"/>
              </a:rPr>
              <a:t/>
            </a:r>
            <a:br>
              <a:rPr lang="ru-RU" sz="3600" dirty="0" smtClean="0">
                <a:solidFill>
                  <a:schemeClr val="accent1">
                    <a:lumMod val="50000"/>
                  </a:schemeClr>
                </a:solidFill>
                <a:latin typeface="Constantia" panose="02030602050306030303" pitchFamily="18" charset="0"/>
              </a:rPr>
            </a:br>
            <a:endParaRPr lang="ru-RU" sz="3600" dirty="0">
              <a:solidFill>
                <a:schemeClr val="accent1">
                  <a:lumMod val="50000"/>
                </a:schemeClr>
              </a:solidFill>
              <a:latin typeface="Constantia" panose="02030602050306030303" pitchFamily="18" charset="0"/>
            </a:endParaRPr>
          </a:p>
        </p:txBody>
      </p:sp>
    </p:spTree>
    <p:extLst>
      <p:ext uri="{BB962C8B-B14F-4D97-AF65-F5344CB8AC3E}">
        <p14:creationId xmlns:p14="http://schemas.microsoft.com/office/powerpoint/2010/main" val="248539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pPr algn="just"/>
            <a:r>
              <a:rPr lang="ru-RU" sz="1800" dirty="0" smtClean="0">
                <a:latin typeface="Constantia" panose="02030602050306030303" pitchFamily="18" charset="0"/>
              </a:rPr>
              <a:t>1. Умышленные уничтожение, блокирование, приведение в непригодное состояние компьютерной информации или программы, либо вывод из строя компьютерного оборудования, либо разрушение компьютерной системы, сети или машинного носителя (компьютерный саботаж), </a:t>
            </a:r>
            <a:r>
              <a:rPr lang="ru-RU" sz="1800" b="1" dirty="0" smtClean="0">
                <a:latin typeface="Constantia" panose="02030602050306030303" pitchFamily="18" charset="0"/>
              </a:rPr>
              <a:t>– наказываются штрафом, или лишением права занимать определенные должности или заниматься определенной деятельностью, или арестом на срок от трех до шести месяцев, или ограничением свободы на срок до пяти лет, или лишением свободы на срок от одного года до пяти лет.</a:t>
            </a:r>
            <a:endParaRPr lang="ru-RU" sz="1800" dirty="0" smtClean="0">
              <a:latin typeface="Constantia" panose="02030602050306030303" pitchFamily="18" charset="0"/>
            </a:endParaRPr>
          </a:p>
          <a:p>
            <a:pPr algn="just"/>
            <a:r>
              <a:rPr lang="ru-RU" sz="1800" dirty="0" smtClean="0">
                <a:latin typeface="Constantia" panose="02030602050306030303" pitchFamily="18" charset="0"/>
              </a:rPr>
              <a:t>2. Компьютерный саботаж, сопряженный с несанкционированным доступом к компьютерной системе или сети либо повлекший тяжкие последствия, – </a:t>
            </a:r>
            <a:r>
              <a:rPr lang="ru-RU" sz="1800" b="1" dirty="0" smtClean="0">
                <a:latin typeface="Constantia" panose="02030602050306030303" pitchFamily="18" charset="0"/>
              </a:rPr>
              <a:t>наказывается лишением свободы на срок от трех до десяти лет.</a:t>
            </a:r>
            <a:endParaRPr lang="ru-RU" sz="1800" dirty="0" smtClean="0">
              <a:latin typeface="Constantia" panose="02030602050306030303" pitchFamily="18" charset="0"/>
            </a:endParaRPr>
          </a:p>
        </p:txBody>
      </p:sp>
      <p:sp>
        <p:nvSpPr>
          <p:cNvPr id="2" name="Заголовок 1"/>
          <p:cNvSpPr>
            <a:spLocks noGrp="1"/>
          </p:cNvSpPr>
          <p:nvPr>
            <p:ph type="title"/>
          </p:nvPr>
        </p:nvSpPr>
        <p:spPr>
          <a:xfrm>
            <a:off x="179512" y="274638"/>
            <a:ext cx="8856984" cy="1354162"/>
          </a:xfrm>
        </p:spPr>
        <p:txBody>
          <a:bodyPr>
            <a:normAutofit fontScale="90000"/>
          </a:bodyPr>
          <a:lstStyle/>
          <a:p>
            <a:pPr algn="ctr"/>
            <a:r>
              <a:rPr lang="ru-RU" sz="4000" b="1" dirty="0" smtClean="0">
                <a:solidFill>
                  <a:schemeClr val="accent1">
                    <a:lumMod val="50000"/>
                  </a:schemeClr>
                </a:solidFill>
                <a:latin typeface="Constantia" panose="02030602050306030303" pitchFamily="18" charset="0"/>
              </a:rPr>
              <a:t>Статья 351. Компьютерный саботаж</a:t>
            </a:r>
            <a:r>
              <a:rPr lang="ru-RU" dirty="0" smtClean="0"/>
              <a:t/>
            </a:r>
            <a:br>
              <a:rPr lang="ru-RU" dirty="0" smtClean="0"/>
            </a:br>
            <a:endParaRPr lang="ru-RU" dirty="0"/>
          </a:p>
        </p:txBody>
      </p:sp>
    </p:spTree>
    <p:extLst>
      <p:ext uri="{BB962C8B-B14F-4D97-AF65-F5344CB8AC3E}">
        <p14:creationId xmlns:p14="http://schemas.microsoft.com/office/powerpoint/2010/main" val="275801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just"/>
            <a:r>
              <a:rPr lang="ru-RU" sz="1800" dirty="0" smtClean="0">
                <a:latin typeface="Constantia" panose="02030602050306030303" pitchFamily="18" charset="0"/>
              </a:rPr>
              <a:t>Несанкционированное копирование либо иное неправомерное завладение информацией, хранящейся в компьютерной системе, сети или на машинных носителях, либо перехват информации, передаваемой с использованием средств компьютерной связи, повлекшие причинение существенного вреда, – </a:t>
            </a:r>
            <a:r>
              <a:rPr lang="ru-RU" sz="1800" b="1" dirty="0" smtClean="0">
                <a:latin typeface="Constantia" panose="02030602050306030303" pitchFamily="18" charset="0"/>
              </a:rPr>
              <a:t>наказываются общественными работами, или штрафом, или арестом на срок до шести месяцев, или ограничением свободы на срок до двух лет, или лишением свободы на тот же срок.</a:t>
            </a:r>
            <a:endParaRPr lang="ru-RU" sz="1800" dirty="0" smtClean="0">
              <a:latin typeface="Constantia" panose="02030602050306030303" pitchFamily="18" charset="0"/>
            </a:endParaRPr>
          </a:p>
        </p:txBody>
      </p:sp>
      <p:sp>
        <p:nvSpPr>
          <p:cNvPr id="2" name="Заголовок 1"/>
          <p:cNvSpPr>
            <a:spLocks noGrp="1"/>
          </p:cNvSpPr>
          <p:nvPr>
            <p:ph type="title"/>
          </p:nvPr>
        </p:nvSpPr>
        <p:spPr>
          <a:xfrm>
            <a:off x="-301352" y="21851"/>
            <a:ext cx="9468544" cy="1143000"/>
          </a:xfrm>
        </p:spPr>
        <p:txBody>
          <a:bodyPr>
            <a:noAutofit/>
          </a:bodyPr>
          <a:lstStyle/>
          <a:p>
            <a:pPr algn="ctr"/>
            <a:r>
              <a:rPr lang="ru-RU" sz="3600" b="1" dirty="0" smtClean="0">
                <a:solidFill>
                  <a:schemeClr val="accent1">
                    <a:lumMod val="50000"/>
                  </a:schemeClr>
                </a:solidFill>
                <a:latin typeface="Constantia" panose="02030602050306030303" pitchFamily="18" charset="0"/>
              </a:rPr>
              <a:t>Статья 352. Неправомерное завладение компьютерной информацией</a:t>
            </a:r>
            <a:endParaRPr lang="ru-RU" sz="3600" dirty="0" smtClean="0">
              <a:solidFill>
                <a:schemeClr val="accent1">
                  <a:lumMod val="50000"/>
                </a:schemeClr>
              </a:solidFill>
              <a:latin typeface="Constantia" panose="02030602050306030303"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3717032"/>
            <a:ext cx="407800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162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780928"/>
            <a:ext cx="8229600" cy="3622398"/>
          </a:xfrm>
        </p:spPr>
        <p:txBody>
          <a:bodyPr>
            <a:normAutofit/>
          </a:bodyPr>
          <a:lstStyle/>
          <a:p>
            <a:pPr algn="just"/>
            <a:r>
              <a:rPr lang="ru-RU" sz="1800" dirty="0" smtClean="0">
                <a:latin typeface="Constantia" panose="02030602050306030303" pitchFamily="18" charset="0"/>
              </a:rPr>
              <a:t>Изготовление с целью сбыта либо сбыт специальных программных или аппаратных средств для получения неправомерного доступа к защищенной компьютерной системе или сети, </a:t>
            </a:r>
            <a:r>
              <a:rPr lang="ru-RU" sz="1800" b="1" dirty="0" smtClean="0">
                <a:latin typeface="Constantia" panose="02030602050306030303" pitchFamily="18" charset="0"/>
              </a:rPr>
              <a:t>– наказываются штрафом, или арестом на срок от трех до шести месяцев, или ограничением свободы на срок до двух лет.</a:t>
            </a:r>
            <a:endParaRPr lang="ru-RU" sz="1800" dirty="0" smtClean="0">
              <a:latin typeface="Constantia" panose="02030602050306030303" pitchFamily="18" charset="0"/>
            </a:endParaRPr>
          </a:p>
        </p:txBody>
      </p:sp>
      <p:sp>
        <p:nvSpPr>
          <p:cNvPr id="2" name="Заголовок 1"/>
          <p:cNvSpPr>
            <a:spLocks noGrp="1"/>
          </p:cNvSpPr>
          <p:nvPr>
            <p:ph type="title"/>
          </p:nvPr>
        </p:nvSpPr>
        <p:spPr>
          <a:xfrm>
            <a:off x="107504" y="274638"/>
            <a:ext cx="8928992" cy="2506290"/>
          </a:xfrm>
        </p:spPr>
        <p:txBody>
          <a:bodyPr>
            <a:noAutofit/>
          </a:bodyPr>
          <a:lstStyle/>
          <a:p>
            <a:pPr algn="ctr"/>
            <a:r>
              <a:rPr lang="ru-RU" sz="3600" b="1" dirty="0" smtClean="0">
                <a:solidFill>
                  <a:schemeClr val="accent1">
                    <a:lumMod val="50000"/>
                  </a:schemeClr>
                </a:solidFill>
                <a:latin typeface="Constantia" panose="02030602050306030303" pitchFamily="18" charset="0"/>
              </a:rPr>
              <a:t>Статья 353. Изготовление либо сбыт специальных средств для получения неправомерного доступа к компьютерной системе или сети</a:t>
            </a:r>
            <a:r>
              <a:rPr lang="ru-RU" sz="3600" dirty="0" smtClean="0">
                <a:solidFill>
                  <a:schemeClr val="accent1">
                    <a:lumMod val="50000"/>
                  </a:schemeClr>
                </a:solidFill>
                <a:latin typeface="Constantia" panose="02030602050306030303" pitchFamily="18" charset="0"/>
              </a:rPr>
              <a:t/>
            </a:r>
            <a:br>
              <a:rPr lang="ru-RU" sz="3600" dirty="0" smtClean="0">
                <a:solidFill>
                  <a:schemeClr val="accent1">
                    <a:lumMod val="50000"/>
                  </a:schemeClr>
                </a:solidFill>
                <a:latin typeface="Constantia" panose="02030602050306030303" pitchFamily="18" charset="0"/>
              </a:rPr>
            </a:br>
            <a:endParaRPr lang="ru-RU" sz="3600" dirty="0">
              <a:solidFill>
                <a:schemeClr val="accent1">
                  <a:lumMod val="50000"/>
                </a:schemeClr>
              </a:solidFill>
              <a:latin typeface="Constantia" panose="02030602050306030303"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293096"/>
            <a:ext cx="3575298" cy="238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443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276872"/>
            <a:ext cx="8229600" cy="3773016"/>
          </a:xfrm>
        </p:spPr>
        <p:txBody>
          <a:bodyPr>
            <a:normAutofit fontScale="77500" lnSpcReduction="20000"/>
          </a:bodyPr>
          <a:lstStyle/>
          <a:p>
            <a:pPr algn="just"/>
            <a:r>
              <a:rPr lang="ru-RU" sz="2600" dirty="0" smtClean="0">
                <a:latin typeface="Constantia" panose="02030602050306030303" pitchFamily="18" charset="0"/>
              </a:rPr>
              <a:t>1. Разработка компьютерных программ или внесение изменений в существующие программы с целью несанкционированного уничтожения, блокирования, модификации или копирования информации, хранящейся в компьютерной системе, сети или на машинных носителях, либо разработка специальных вирусных программ, либо заведомое их использование, либо распространение носителей с такими программами, – </a:t>
            </a:r>
            <a:r>
              <a:rPr lang="ru-RU" sz="2600" b="1" dirty="0" smtClean="0">
                <a:latin typeface="Constantia" panose="02030602050306030303" pitchFamily="18" charset="0"/>
              </a:rPr>
              <a:t>наказываются штрафом, или арестом на срок от трех до шести месяцев, или ограничением свободы на срок до двух лет, или лишением свободы на тот же срок.</a:t>
            </a:r>
            <a:endParaRPr lang="ru-RU" sz="2600" dirty="0" smtClean="0">
              <a:latin typeface="Constantia" panose="02030602050306030303" pitchFamily="18" charset="0"/>
            </a:endParaRPr>
          </a:p>
          <a:p>
            <a:pPr algn="just"/>
            <a:r>
              <a:rPr lang="ru-RU" sz="2600" dirty="0" smtClean="0">
                <a:latin typeface="Constantia" panose="02030602050306030303" pitchFamily="18" charset="0"/>
              </a:rPr>
              <a:t>2. Те же действия, повлекшие тяжкие последствия, – </a:t>
            </a:r>
            <a:r>
              <a:rPr lang="ru-RU" sz="2600" b="1" dirty="0" smtClean="0">
                <a:latin typeface="Constantia" panose="02030602050306030303" pitchFamily="18" charset="0"/>
              </a:rPr>
              <a:t>наказываются лишением свободы на срок от трех до десяти лет.</a:t>
            </a:r>
            <a:endParaRPr lang="ru-RU" sz="2600" dirty="0" smtClean="0">
              <a:latin typeface="Constantia" panose="02030602050306030303" pitchFamily="18" charset="0"/>
            </a:endParaRPr>
          </a:p>
          <a:p>
            <a:endParaRPr lang="ru-RU" dirty="0" smtClean="0"/>
          </a:p>
          <a:p>
            <a:endParaRPr lang="ru-RU" dirty="0"/>
          </a:p>
        </p:txBody>
      </p:sp>
      <p:sp>
        <p:nvSpPr>
          <p:cNvPr id="2" name="Заголовок 1"/>
          <p:cNvSpPr>
            <a:spLocks noGrp="1"/>
          </p:cNvSpPr>
          <p:nvPr>
            <p:ph type="title"/>
          </p:nvPr>
        </p:nvSpPr>
        <p:spPr>
          <a:xfrm>
            <a:off x="107504" y="274638"/>
            <a:ext cx="8856984" cy="2434282"/>
          </a:xfrm>
        </p:spPr>
        <p:txBody>
          <a:bodyPr>
            <a:normAutofit fontScale="90000"/>
          </a:bodyPr>
          <a:lstStyle/>
          <a:p>
            <a:pPr algn="ctr"/>
            <a:r>
              <a:rPr lang="ru-RU" sz="4000" b="1" dirty="0" smtClean="0">
                <a:solidFill>
                  <a:schemeClr val="accent1">
                    <a:lumMod val="50000"/>
                  </a:schemeClr>
                </a:solidFill>
                <a:latin typeface="Constantia" panose="02030602050306030303" pitchFamily="18" charset="0"/>
              </a:rPr>
              <a:t>Статья 354. Разработка, использование либо распространение вредоносных программ</a:t>
            </a:r>
            <a:r>
              <a:rPr lang="ru-RU" dirty="0" smtClean="0"/>
              <a:t/>
            </a:r>
            <a:br>
              <a:rPr lang="ru-RU" dirty="0" smtClean="0"/>
            </a:br>
            <a:endParaRPr lang="ru-RU" dirty="0"/>
          </a:p>
        </p:txBody>
      </p:sp>
    </p:spTree>
    <p:extLst>
      <p:ext uri="{BB962C8B-B14F-4D97-AF65-F5344CB8AC3E}">
        <p14:creationId xmlns:p14="http://schemas.microsoft.com/office/powerpoint/2010/main" val="35430262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242</TotalTime>
  <Words>395</Words>
  <Application>Microsoft Office PowerPoint</Application>
  <PresentationFormat>Экран (4:3)</PresentationFormat>
  <Paragraphs>25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Открытая</vt:lpstr>
      <vt:lpstr> Раздел XII. Глава 31  Преступления против информационной безопасности </vt:lpstr>
      <vt:lpstr>Презентация PowerPoint</vt:lpstr>
      <vt:lpstr>Презентация PowerPoint</vt:lpstr>
      <vt:lpstr>Статья 349. Несанкционированный доступ к компьютерной информации </vt:lpstr>
      <vt:lpstr>Статья 350. Модификация компьютерной информации </vt:lpstr>
      <vt:lpstr>Статья 351. Компьютерный саботаж </vt:lpstr>
      <vt:lpstr>Статья 352. Неправомерное завладение компьютерной информацией</vt:lpstr>
      <vt:lpstr>Статья 353. Изготовление либо сбыт специальных средств для получения неправомерного доступа к компьютерной системе или сети </vt:lpstr>
      <vt:lpstr>Статья 354. Разработка, использование либо распространение вредоносных программ </vt:lpstr>
      <vt:lpstr>Статья 355. Нарушение правил эксплуатации компьютерной системы или сети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Раздел XII. Глава 31. Преступления против информационной безопасности</dc:title>
  <dc:creator>Ирина</dc:creator>
  <cp:lastModifiedBy>Ирина</cp:lastModifiedBy>
  <cp:revision>6</cp:revision>
  <dcterms:created xsi:type="dcterms:W3CDTF">2023-11-08T16:11:05Z</dcterms:created>
  <dcterms:modified xsi:type="dcterms:W3CDTF">2023-11-08T20:13:28Z</dcterms:modified>
</cp:coreProperties>
</file>